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</p:sldIdLst>
  <p:sldSz cx="18288000" cy="10287000"/>
  <p:notesSz cx="6858000" cy="9144000"/>
  <p:embeddedFontLst>
    <p:embeddedFont>
      <p:font typeface="Assistant Bold" panose="020B0604020202020204" charset="-79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Source Serif Pro Bold" panose="020B0604020202020204" charset="0"/>
      <p:regular r:id="rId15"/>
    </p:embeddedFont>
    <p:embeddedFont>
      <p:font typeface="Source Serif Pro" panose="020B0604020202020204" charset="0"/>
      <p:regular r:id="rId16"/>
    </p:embeddedFont>
    <p:embeddedFont>
      <p:font typeface="Assistant" panose="020B0604020202020204" charset="-79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8.sv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17-Oct-24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D4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769657" y="0"/>
            <a:ext cx="898810" cy="10287000"/>
          </a:xfrm>
          <a:prstGeom prst="rect">
            <a:avLst/>
          </a:prstGeom>
          <a:solidFill>
            <a:srgbClr val="986B49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5943600" cy="10287000"/>
            <a:chOff x="0" y="0"/>
            <a:chExt cx="79248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924800" cy="13716000"/>
            </a:xfrm>
            <a:custGeom>
              <a:avLst/>
              <a:gdLst/>
              <a:ahLst/>
              <a:cxnLst/>
              <a:rect l="l" t="t" r="r" b="b"/>
              <a:pathLst>
                <a:path w="7924800" h="13716000">
                  <a:moveTo>
                    <a:pt x="0" y="0"/>
                  </a:moveTo>
                  <a:lnTo>
                    <a:pt x="7924800" y="0"/>
                  </a:lnTo>
                  <a:lnTo>
                    <a:pt x="7924800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2"/>
              <a:stretch>
                <a:fillRect l="-79645" r="-79645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273037" y="2597371"/>
            <a:ext cx="6505205" cy="5089084"/>
            <a:chOff x="0" y="0"/>
            <a:chExt cx="8673607" cy="6785445"/>
          </a:xfrm>
        </p:grpSpPr>
        <p:sp>
          <p:nvSpPr>
            <p:cNvPr id="6" name="TextBox 6"/>
            <p:cNvSpPr txBox="1"/>
            <p:nvPr/>
          </p:nvSpPr>
          <p:spPr>
            <a:xfrm>
              <a:off x="0" y="6033817"/>
              <a:ext cx="8673607" cy="7516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759"/>
                </a:lnSpc>
                <a:spcBef>
                  <a:spcPct val="0"/>
                </a:spcBef>
              </a:pPr>
              <a:r>
                <a:rPr lang="en-US" sz="3399" b="1">
                  <a:solidFill>
                    <a:srgbClr val="000000"/>
                  </a:solidFill>
                  <a:latin typeface="Assistant Bold"/>
                  <a:ea typeface="Assistant Bold"/>
                  <a:cs typeface="Assistant Bold"/>
                  <a:sym typeface="Assistant Bold"/>
                </a:rPr>
                <a:t>Brewing</a:t>
              </a:r>
              <a:r>
                <a:rPr lang="en-US" sz="3399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 Insights and Trends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90500"/>
              <a:ext cx="8673607" cy="54195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400"/>
                </a:lnSpc>
              </a:pPr>
              <a:r>
                <a:rPr lang="en-US" sz="10400" b="1">
                  <a:solidFill>
                    <a:srgbClr val="000000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Coffee Shop sales Analysis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7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024755" y="838200"/>
            <a:ext cx="6234545" cy="4114800"/>
          </a:xfrm>
          <a:custGeom>
            <a:avLst/>
            <a:gdLst/>
            <a:ahLst/>
            <a:cxnLst/>
            <a:rect l="l" t="t" r="r" b="b"/>
            <a:pathLst>
              <a:path w="6234545" h="4114800">
                <a:moveTo>
                  <a:pt x="0" y="0"/>
                </a:moveTo>
                <a:lnTo>
                  <a:pt x="6234545" y="0"/>
                </a:lnTo>
                <a:lnTo>
                  <a:pt x="623454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59211" y="8009111"/>
            <a:ext cx="19206423" cy="4119575"/>
          </a:xfrm>
          <a:custGeom>
            <a:avLst/>
            <a:gdLst/>
            <a:ahLst/>
            <a:cxnLst/>
            <a:rect l="l" t="t" r="r" b="b"/>
            <a:pathLst>
              <a:path w="19206423" h="4119575">
                <a:moveTo>
                  <a:pt x="0" y="0"/>
                </a:moveTo>
                <a:lnTo>
                  <a:pt x="19206422" y="0"/>
                </a:lnTo>
                <a:lnTo>
                  <a:pt x="19206422" y="4119575"/>
                </a:lnTo>
                <a:lnTo>
                  <a:pt x="0" y="41195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381000" y="733425"/>
            <a:ext cx="13248677" cy="7373763"/>
            <a:chOff x="0" y="0"/>
            <a:chExt cx="17664902" cy="9831684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7664902" cy="14671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742"/>
                </a:lnSpc>
              </a:pPr>
              <a:r>
                <a:rPr lang="en-US" sz="7285" spc="-72">
                  <a:solidFill>
                    <a:srgbClr val="000000"/>
                  </a:solidFill>
                  <a:latin typeface="Source Serif Pro"/>
                  <a:ea typeface="Source Serif Pro"/>
                  <a:cs typeface="Source Serif Pro"/>
                  <a:sym typeface="Source Serif Pro"/>
                </a:rPr>
                <a:t>Introduction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50182"/>
              <a:ext cx="13439872" cy="79815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134"/>
                </a:lnSpc>
              </a:pPr>
              <a:r>
                <a:rPr lang="en-US" sz="4622" b="1">
                  <a:solidFill>
                    <a:srgbClr val="000000"/>
                  </a:solidFill>
                  <a:latin typeface="Assistant Bold"/>
                  <a:ea typeface="Assistant Bold"/>
                  <a:cs typeface="Assistant Bold"/>
                  <a:sym typeface="Assistant Bold"/>
                </a:rPr>
                <a:t>Objective:</a:t>
              </a:r>
            </a:p>
            <a:p>
              <a:pPr marL="695664" lvl="1" indent="-347832" algn="l">
                <a:lnSpc>
                  <a:spcPts val="5735"/>
                </a:lnSpc>
                <a:buFont typeface="Arial"/>
                <a:buChar char="•"/>
              </a:pPr>
              <a:r>
                <a:rPr lang="en-US" sz="3222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Providing a</a:t>
              </a:r>
              <a:r>
                <a:rPr lang="en-US" sz="3222" u="none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n overview of the coffee shop's sales performance across different products and periods.</a:t>
              </a:r>
            </a:p>
            <a:p>
              <a:pPr algn="l">
                <a:lnSpc>
                  <a:spcPts val="5735"/>
                </a:lnSpc>
              </a:pPr>
              <a:endParaRPr lang="en-US" sz="3222" u="non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endParaRPr>
            </a:p>
            <a:p>
              <a:pPr marL="695664" lvl="1" indent="-347832" algn="l">
                <a:lnSpc>
                  <a:spcPts val="5735"/>
                </a:lnSpc>
                <a:buFont typeface="Arial"/>
                <a:buChar char="•"/>
              </a:pPr>
              <a:r>
                <a:rPr lang="en-US" sz="3222" u="none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Identifying key insights that will help improve operations, inventory management, and marketing strategies.</a:t>
              </a:r>
            </a:p>
            <a:p>
              <a:pPr marL="0" lvl="0" indent="0" algn="l">
                <a:lnSpc>
                  <a:spcPts val="5670"/>
                </a:lnSpc>
              </a:pPr>
              <a:endParaRPr lang="en-US" sz="3222" u="non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7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59211" y="8009111"/>
            <a:ext cx="19206423" cy="4119575"/>
          </a:xfrm>
          <a:custGeom>
            <a:avLst/>
            <a:gdLst/>
            <a:ahLst/>
            <a:cxnLst/>
            <a:rect l="l" t="t" r="r" b="b"/>
            <a:pathLst>
              <a:path w="19206423" h="4119575">
                <a:moveTo>
                  <a:pt x="0" y="0"/>
                </a:moveTo>
                <a:lnTo>
                  <a:pt x="19206422" y="0"/>
                </a:lnTo>
                <a:lnTo>
                  <a:pt x="19206422" y="4119575"/>
                </a:lnTo>
                <a:lnTo>
                  <a:pt x="0" y="41195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8997" y="1124176"/>
            <a:ext cx="14452260" cy="8000549"/>
          </a:xfrm>
          <a:custGeom>
            <a:avLst/>
            <a:gdLst/>
            <a:ahLst/>
            <a:cxnLst/>
            <a:rect l="l" t="t" r="r" b="b"/>
            <a:pathLst>
              <a:path w="14452260" h="8000549">
                <a:moveTo>
                  <a:pt x="0" y="0"/>
                </a:moveTo>
                <a:lnTo>
                  <a:pt x="14452259" y="0"/>
                </a:lnTo>
                <a:lnTo>
                  <a:pt x="14452259" y="8000548"/>
                </a:lnTo>
                <a:lnTo>
                  <a:pt x="0" y="8000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190836" y="250611"/>
            <a:ext cx="446461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</a:pPr>
            <a:r>
              <a:rPr lang="en-US" sz="5000" spc="-5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Our dashboard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083143" y="9115199"/>
            <a:ext cx="2822857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</a:pPr>
            <a:r>
              <a:rPr lang="en-US" sz="5000" spc="-5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Overview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7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59211" y="8009111"/>
            <a:ext cx="19206423" cy="4119575"/>
          </a:xfrm>
          <a:custGeom>
            <a:avLst/>
            <a:gdLst/>
            <a:ahLst/>
            <a:cxnLst/>
            <a:rect l="l" t="t" r="r" b="b"/>
            <a:pathLst>
              <a:path w="19206423" h="4119575">
                <a:moveTo>
                  <a:pt x="0" y="0"/>
                </a:moveTo>
                <a:lnTo>
                  <a:pt x="19206422" y="0"/>
                </a:lnTo>
                <a:lnTo>
                  <a:pt x="19206422" y="4119575"/>
                </a:lnTo>
                <a:lnTo>
                  <a:pt x="0" y="41195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8997" y="1124176"/>
            <a:ext cx="14452260" cy="8000549"/>
          </a:xfrm>
          <a:custGeom>
            <a:avLst/>
            <a:gdLst/>
            <a:ahLst/>
            <a:cxnLst/>
            <a:rect l="l" t="t" r="r" b="b"/>
            <a:pathLst>
              <a:path w="14452260" h="8000549">
                <a:moveTo>
                  <a:pt x="0" y="0"/>
                </a:moveTo>
                <a:lnTo>
                  <a:pt x="14452259" y="0"/>
                </a:lnTo>
                <a:lnTo>
                  <a:pt x="14452259" y="8000548"/>
                </a:lnTo>
                <a:lnTo>
                  <a:pt x="0" y="8000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79" b="-57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62820" y="250611"/>
            <a:ext cx="446461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</a:pPr>
            <a:r>
              <a:rPr lang="en-US" sz="5000" spc="-5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Our dashboard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97393" y="9115199"/>
            <a:ext cx="446461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</a:pPr>
            <a:r>
              <a:rPr lang="en-US" sz="5000" spc="-5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Monthly Sales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7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59211" y="8009111"/>
            <a:ext cx="19206423" cy="4119575"/>
          </a:xfrm>
          <a:custGeom>
            <a:avLst/>
            <a:gdLst/>
            <a:ahLst/>
            <a:cxnLst/>
            <a:rect l="l" t="t" r="r" b="b"/>
            <a:pathLst>
              <a:path w="19206423" h="4119575">
                <a:moveTo>
                  <a:pt x="0" y="0"/>
                </a:moveTo>
                <a:lnTo>
                  <a:pt x="19206422" y="0"/>
                </a:lnTo>
                <a:lnTo>
                  <a:pt x="19206422" y="4119575"/>
                </a:lnTo>
                <a:lnTo>
                  <a:pt x="0" y="41195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8997" y="1124176"/>
            <a:ext cx="14452260" cy="8000549"/>
          </a:xfrm>
          <a:custGeom>
            <a:avLst/>
            <a:gdLst/>
            <a:ahLst/>
            <a:cxnLst/>
            <a:rect l="l" t="t" r="r" b="b"/>
            <a:pathLst>
              <a:path w="14452260" h="8000549">
                <a:moveTo>
                  <a:pt x="0" y="0"/>
                </a:moveTo>
                <a:lnTo>
                  <a:pt x="14452259" y="0"/>
                </a:lnTo>
                <a:lnTo>
                  <a:pt x="14452259" y="8000548"/>
                </a:lnTo>
                <a:lnTo>
                  <a:pt x="0" y="8000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45" r="-745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62820" y="250611"/>
            <a:ext cx="446461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</a:pPr>
            <a:r>
              <a:rPr lang="en-US" sz="5000" spc="-5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Our dashboard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26836" y="9115199"/>
            <a:ext cx="6034329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</a:pPr>
            <a:r>
              <a:rPr lang="en-US" sz="5000" spc="-5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Customer bahavior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7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59211" y="8009111"/>
            <a:ext cx="19206423" cy="4119575"/>
          </a:xfrm>
          <a:custGeom>
            <a:avLst/>
            <a:gdLst/>
            <a:ahLst/>
            <a:cxnLst/>
            <a:rect l="l" t="t" r="r" b="b"/>
            <a:pathLst>
              <a:path w="19206423" h="4119575">
                <a:moveTo>
                  <a:pt x="0" y="0"/>
                </a:moveTo>
                <a:lnTo>
                  <a:pt x="19206422" y="0"/>
                </a:lnTo>
                <a:lnTo>
                  <a:pt x="19206422" y="4119575"/>
                </a:lnTo>
                <a:lnTo>
                  <a:pt x="0" y="41195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8997" y="1124176"/>
            <a:ext cx="14452260" cy="8000549"/>
          </a:xfrm>
          <a:custGeom>
            <a:avLst/>
            <a:gdLst/>
            <a:ahLst/>
            <a:cxnLst/>
            <a:rect l="l" t="t" r="r" b="b"/>
            <a:pathLst>
              <a:path w="14452260" h="8000549">
                <a:moveTo>
                  <a:pt x="0" y="0"/>
                </a:moveTo>
                <a:lnTo>
                  <a:pt x="14452259" y="0"/>
                </a:lnTo>
                <a:lnTo>
                  <a:pt x="14452259" y="8000548"/>
                </a:lnTo>
                <a:lnTo>
                  <a:pt x="0" y="8000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45" r="-745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853320" y="250611"/>
            <a:ext cx="446461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</a:pPr>
            <a:r>
              <a:rPr lang="en-US" sz="5000" spc="-5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Our dashboard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698211" y="9115199"/>
            <a:ext cx="6309029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</a:pPr>
            <a:r>
              <a:rPr lang="en-US" sz="5000" spc="-5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Adjusted price impact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7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5372100" cy="10287000"/>
            <a:chOff x="0" y="0"/>
            <a:chExt cx="71628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62800" cy="13716000"/>
            </a:xfrm>
            <a:custGeom>
              <a:avLst/>
              <a:gdLst/>
              <a:ahLst/>
              <a:cxnLst/>
              <a:rect l="l" t="t" r="r" b="b"/>
              <a:pathLst>
                <a:path w="7162800" h="13716000">
                  <a:moveTo>
                    <a:pt x="0" y="0"/>
                  </a:moveTo>
                  <a:lnTo>
                    <a:pt x="7162800" y="0"/>
                  </a:lnTo>
                  <a:lnTo>
                    <a:pt x="7162800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2"/>
              <a:stretch>
                <a:fillRect l="-93437" r="-9343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6131021" y="1951526"/>
            <a:ext cx="4121692" cy="3504003"/>
            <a:chOff x="0" y="0"/>
            <a:chExt cx="5495589" cy="4672004"/>
          </a:xfrm>
        </p:grpSpPr>
        <p:sp>
          <p:nvSpPr>
            <p:cNvPr id="5" name="TextBox 5"/>
            <p:cNvSpPr txBox="1"/>
            <p:nvPr/>
          </p:nvSpPr>
          <p:spPr>
            <a:xfrm>
              <a:off x="0" y="1664433"/>
              <a:ext cx="5495589" cy="3007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Focus on keeping high-demand products like espresso-based drinks and coffee beans well-stocked during peak hours.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5495589" cy="14473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000000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Stock More High-Selling Productss.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823665" y="1951526"/>
            <a:ext cx="4121692" cy="3504003"/>
            <a:chOff x="0" y="0"/>
            <a:chExt cx="5495589" cy="4672004"/>
          </a:xfrm>
        </p:grpSpPr>
        <p:sp>
          <p:nvSpPr>
            <p:cNvPr id="8" name="TextBox 8"/>
            <p:cNvSpPr txBox="1"/>
            <p:nvPr/>
          </p:nvSpPr>
          <p:spPr>
            <a:xfrm>
              <a:off x="0" y="1664433"/>
              <a:ext cx="5495589" cy="3007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Targeted promotions for products like packaged chocolates and branded items could help improve their sales.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5495589" cy="14473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000000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Promote Low-Selling Categories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594058" y="371475"/>
            <a:ext cx="9950992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</a:pPr>
            <a:r>
              <a:rPr lang="en-US" sz="6999" spc="-69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Recommendations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131021" y="5988929"/>
            <a:ext cx="4121692" cy="3504003"/>
            <a:chOff x="0" y="0"/>
            <a:chExt cx="5495589" cy="4672004"/>
          </a:xfrm>
        </p:grpSpPr>
        <p:sp>
          <p:nvSpPr>
            <p:cNvPr id="12" name="TextBox 12"/>
            <p:cNvSpPr txBox="1"/>
            <p:nvPr/>
          </p:nvSpPr>
          <p:spPr>
            <a:xfrm>
              <a:off x="0" y="1664433"/>
              <a:ext cx="5495589" cy="3007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Given that mornings are the busiest, staffing could be adjusted to ensure fast service and maximize customer satisfaction.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5495589" cy="14473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000000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Optimize Staffing for Peak Times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823665" y="5988929"/>
            <a:ext cx="4121692" cy="3504003"/>
            <a:chOff x="0" y="0"/>
            <a:chExt cx="5495589" cy="4672004"/>
          </a:xfrm>
        </p:grpSpPr>
        <p:sp>
          <p:nvSpPr>
            <p:cNvPr id="15" name="TextBox 15"/>
            <p:cNvSpPr txBox="1"/>
            <p:nvPr/>
          </p:nvSpPr>
          <p:spPr>
            <a:xfrm>
              <a:off x="0" y="1664433"/>
              <a:ext cx="5495589" cy="3007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000000"/>
                  </a:solidFill>
                  <a:latin typeface="Assistant"/>
                  <a:ea typeface="Assistant"/>
                  <a:cs typeface="Assistant"/>
                  <a:sym typeface="Assistant"/>
                </a:rPr>
                <a:t>Introduce more variations or premium offerings in the tea and bakery categories to expand the menu and attract different customer segments.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5495589" cy="14473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000000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Product Diversification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7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140742" y="2057400"/>
            <a:ext cx="4006516" cy="6172200"/>
          </a:xfrm>
          <a:custGeom>
            <a:avLst/>
            <a:gdLst/>
            <a:ahLst/>
            <a:cxnLst/>
            <a:rect l="l" t="t" r="r" b="b"/>
            <a:pathLst>
              <a:path w="4006516" h="6172200">
                <a:moveTo>
                  <a:pt x="0" y="0"/>
                </a:moveTo>
                <a:lnTo>
                  <a:pt x="4006516" y="0"/>
                </a:lnTo>
                <a:lnTo>
                  <a:pt x="4006516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</Words>
  <Application>Microsoft Office PowerPoint</Application>
  <PresentationFormat>Custom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Assistant Bold</vt:lpstr>
      <vt:lpstr>Calibri</vt:lpstr>
      <vt:lpstr>Source Serif Pro Bold</vt:lpstr>
      <vt:lpstr>Source Serif Pro</vt:lpstr>
      <vt:lpstr>Assistant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Brewing Insights and Trends</dc:title>
  <cp:lastModifiedBy>admin</cp:lastModifiedBy>
  <cp:revision>2</cp:revision>
  <dcterms:created xsi:type="dcterms:W3CDTF">2006-08-16T00:00:00Z</dcterms:created>
  <dcterms:modified xsi:type="dcterms:W3CDTF">2024-10-17T10:54:09Z</dcterms:modified>
  <dc:identifier>DAGTW1Ku6Os</dc:identifier>
</cp:coreProperties>
</file>

<file path=docProps/thumbnail.jpeg>
</file>